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E7825DF-CD08-4B0E-8F77-315C42B28A8B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it-IT"/>
        </a:p>
      </dgm:t>
    </dgm:pt>
    <dgm:pt modelId="{AF49045B-E48D-4FD8-B713-31F8AEBF9392}">
      <dgm:prSet custT="1"/>
      <dgm:spPr/>
      <dgm:t>
        <a:bodyPr/>
        <a:lstStyle/>
        <a:p>
          <a:pPr rtl="0"/>
          <a:r>
            <a:rPr lang="it-IT" sz="4400" b="1" dirty="0" smtClean="0"/>
            <a:t>Peso metabolico = </a:t>
          </a:r>
          <a:r>
            <a:rPr lang="it-IT" sz="4400" b="1" dirty="0" smtClean="0">
              <a:solidFill>
                <a:srgbClr val="FF0000"/>
              </a:solidFill>
            </a:rPr>
            <a:t>PV</a:t>
          </a:r>
          <a:r>
            <a:rPr lang="it-IT" sz="4400" b="1" baseline="30000" dirty="0" smtClean="0">
              <a:solidFill>
                <a:srgbClr val="FF0000"/>
              </a:solidFill>
            </a:rPr>
            <a:t>0,75</a:t>
          </a:r>
          <a:endParaRPr lang="it-IT" sz="4400" b="1" dirty="0">
            <a:solidFill>
              <a:srgbClr val="FF0000"/>
            </a:solidFill>
          </a:endParaRPr>
        </a:p>
      </dgm:t>
    </dgm:pt>
    <dgm:pt modelId="{01C56E64-087A-412E-8764-0DC6E2BAE4CE}" type="parTrans" cxnId="{1F46454C-26C6-4DAA-B426-2C880EFA2C0A}">
      <dgm:prSet/>
      <dgm:spPr/>
      <dgm:t>
        <a:bodyPr/>
        <a:lstStyle/>
        <a:p>
          <a:endParaRPr lang="it-IT"/>
        </a:p>
      </dgm:t>
    </dgm:pt>
    <dgm:pt modelId="{C92D7670-D781-4664-ABE1-D5B89A903CBE}" type="sibTrans" cxnId="{1F46454C-26C6-4DAA-B426-2C880EFA2C0A}">
      <dgm:prSet/>
      <dgm:spPr/>
      <dgm:t>
        <a:bodyPr/>
        <a:lstStyle/>
        <a:p>
          <a:endParaRPr lang="it-IT"/>
        </a:p>
      </dgm:t>
    </dgm:pt>
    <dgm:pt modelId="{837345B9-32BE-4F0F-B2F2-808D637FE7D3}">
      <dgm:prSet custT="1"/>
      <dgm:spPr/>
      <dgm:t>
        <a:bodyPr/>
        <a:lstStyle/>
        <a:p>
          <a:pPr rtl="0"/>
          <a:r>
            <a:rPr lang="it-IT" sz="4000" b="1" dirty="0" smtClean="0"/>
            <a:t>Fabbisogno di mantenimento = </a:t>
          </a:r>
          <a:r>
            <a:rPr lang="it-IT" sz="4000" b="1" dirty="0" smtClean="0">
              <a:solidFill>
                <a:srgbClr val="FF0000"/>
              </a:solidFill>
            </a:rPr>
            <a:t>Pm x 84,6 Kcal ENL</a:t>
          </a:r>
          <a:endParaRPr lang="it-IT" sz="4000" b="1" dirty="0">
            <a:solidFill>
              <a:srgbClr val="FF0000"/>
            </a:solidFill>
          </a:endParaRPr>
        </a:p>
      </dgm:t>
    </dgm:pt>
    <dgm:pt modelId="{7F817E12-C91D-41DF-9DE0-E4345E1E7FB6}" type="parTrans" cxnId="{E5DD8C6B-EB1E-4B98-B405-C3BD73B9B39A}">
      <dgm:prSet/>
      <dgm:spPr/>
      <dgm:t>
        <a:bodyPr/>
        <a:lstStyle/>
        <a:p>
          <a:endParaRPr lang="it-IT"/>
        </a:p>
      </dgm:t>
    </dgm:pt>
    <dgm:pt modelId="{3DDA3184-DECA-4738-A461-A6DAEF07D73D}" type="sibTrans" cxnId="{E5DD8C6B-EB1E-4B98-B405-C3BD73B9B39A}">
      <dgm:prSet/>
      <dgm:spPr/>
      <dgm:t>
        <a:bodyPr/>
        <a:lstStyle/>
        <a:p>
          <a:endParaRPr lang="it-IT"/>
        </a:p>
      </dgm:t>
    </dgm:pt>
    <dgm:pt modelId="{89B810F5-7AA1-4150-9E4E-6EF9946A9F0B}" type="pres">
      <dgm:prSet presAssocID="{6E7825DF-CD08-4B0E-8F77-315C42B28A8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719191FF-A4DD-40F8-A603-0C918B07DEA5}" type="pres">
      <dgm:prSet presAssocID="{837345B9-32BE-4F0F-B2F2-808D637FE7D3}" presName="boxAndChildren" presStyleCnt="0"/>
      <dgm:spPr/>
    </dgm:pt>
    <dgm:pt modelId="{A207D4EB-CA07-4C73-A4E7-EB25068BB80D}" type="pres">
      <dgm:prSet presAssocID="{837345B9-32BE-4F0F-B2F2-808D637FE7D3}" presName="parentTextBox" presStyleLbl="node1" presStyleIdx="0" presStyleCnt="2"/>
      <dgm:spPr/>
      <dgm:t>
        <a:bodyPr/>
        <a:lstStyle/>
        <a:p>
          <a:endParaRPr lang="it-IT"/>
        </a:p>
      </dgm:t>
    </dgm:pt>
    <dgm:pt modelId="{209F4DAE-344D-41EB-BC9C-9031FBD0E5C4}" type="pres">
      <dgm:prSet presAssocID="{C92D7670-D781-4664-ABE1-D5B89A903CBE}" presName="sp" presStyleCnt="0"/>
      <dgm:spPr/>
    </dgm:pt>
    <dgm:pt modelId="{71F05D63-E6DB-4A27-ADF1-D562056DDBEB}" type="pres">
      <dgm:prSet presAssocID="{AF49045B-E48D-4FD8-B713-31F8AEBF9392}" presName="arrowAndChildren" presStyleCnt="0"/>
      <dgm:spPr/>
    </dgm:pt>
    <dgm:pt modelId="{02A6679D-FE09-4B83-91F8-AA328DFD8880}" type="pres">
      <dgm:prSet presAssocID="{AF49045B-E48D-4FD8-B713-31F8AEBF9392}" presName="parentTextArrow" presStyleLbl="node1" presStyleIdx="1" presStyleCnt="2"/>
      <dgm:spPr/>
      <dgm:t>
        <a:bodyPr/>
        <a:lstStyle/>
        <a:p>
          <a:endParaRPr lang="it-IT"/>
        </a:p>
      </dgm:t>
    </dgm:pt>
  </dgm:ptLst>
  <dgm:cxnLst>
    <dgm:cxn modelId="{8C5A9309-4DB8-499F-8694-51D6A0166246}" type="presOf" srcId="{AF49045B-E48D-4FD8-B713-31F8AEBF9392}" destId="{02A6679D-FE09-4B83-91F8-AA328DFD8880}" srcOrd="0" destOrd="0" presId="urn:microsoft.com/office/officeart/2005/8/layout/process4"/>
    <dgm:cxn modelId="{E5DD8C6B-EB1E-4B98-B405-C3BD73B9B39A}" srcId="{6E7825DF-CD08-4B0E-8F77-315C42B28A8B}" destId="{837345B9-32BE-4F0F-B2F2-808D637FE7D3}" srcOrd="1" destOrd="0" parTransId="{7F817E12-C91D-41DF-9DE0-E4345E1E7FB6}" sibTransId="{3DDA3184-DECA-4738-A461-A6DAEF07D73D}"/>
    <dgm:cxn modelId="{B27AAEF2-3A2E-4909-AEC9-BED043D716CC}" type="presOf" srcId="{837345B9-32BE-4F0F-B2F2-808D637FE7D3}" destId="{A207D4EB-CA07-4C73-A4E7-EB25068BB80D}" srcOrd="0" destOrd="0" presId="urn:microsoft.com/office/officeart/2005/8/layout/process4"/>
    <dgm:cxn modelId="{1F46454C-26C6-4DAA-B426-2C880EFA2C0A}" srcId="{6E7825DF-CD08-4B0E-8F77-315C42B28A8B}" destId="{AF49045B-E48D-4FD8-B713-31F8AEBF9392}" srcOrd="0" destOrd="0" parTransId="{01C56E64-087A-412E-8764-0DC6E2BAE4CE}" sibTransId="{C92D7670-D781-4664-ABE1-D5B89A903CBE}"/>
    <dgm:cxn modelId="{672DB591-4B0D-4DA0-9F20-632737971507}" type="presOf" srcId="{6E7825DF-CD08-4B0E-8F77-315C42B28A8B}" destId="{89B810F5-7AA1-4150-9E4E-6EF9946A9F0B}" srcOrd="0" destOrd="0" presId="urn:microsoft.com/office/officeart/2005/8/layout/process4"/>
    <dgm:cxn modelId="{A5E469B4-BEC8-4C55-8470-F607BC1BA8FE}" type="presParOf" srcId="{89B810F5-7AA1-4150-9E4E-6EF9946A9F0B}" destId="{719191FF-A4DD-40F8-A603-0C918B07DEA5}" srcOrd="0" destOrd="0" presId="urn:microsoft.com/office/officeart/2005/8/layout/process4"/>
    <dgm:cxn modelId="{058D5E5A-D783-495C-A951-34809FE3929E}" type="presParOf" srcId="{719191FF-A4DD-40F8-A603-0C918B07DEA5}" destId="{A207D4EB-CA07-4C73-A4E7-EB25068BB80D}" srcOrd="0" destOrd="0" presId="urn:microsoft.com/office/officeart/2005/8/layout/process4"/>
    <dgm:cxn modelId="{FCF8A832-DA22-440A-BF78-C5B9AF7A1AF5}" type="presParOf" srcId="{89B810F5-7AA1-4150-9E4E-6EF9946A9F0B}" destId="{209F4DAE-344D-41EB-BC9C-9031FBD0E5C4}" srcOrd="1" destOrd="0" presId="urn:microsoft.com/office/officeart/2005/8/layout/process4"/>
    <dgm:cxn modelId="{DA2EC2F0-A2DC-446B-9701-DF2E2CF83F0E}" type="presParOf" srcId="{89B810F5-7AA1-4150-9E4E-6EF9946A9F0B}" destId="{71F05D63-E6DB-4A27-ADF1-D562056DDBEB}" srcOrd="2" destOrd="0" presId="urn:microsoft.com/office/officeart/2005/8/layout/process4"/>
    <dgm:cxn modelId="{FF3D7F89-6F6C-4FC1-8384-2DD09A88A924}" type="presParOf" srcId="{71F05D63-E6DB-4A27-ADF1-D562056DDBEB}" destId="{02A6679D-FE09-4B83-91F8-AA328DFD888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07D4EB-CA07-4C73-A4E7-EB25068BB80D}">
      <dsp:nvSpPr>
        <dsp:cNvPr id="0" name=""/>
        <dsp:cNvSpPr/>
      </dsp:nvSpPr>
      <dsp:spPr>
        <a:xfrm>
          <a:off x="0" y="2192869"/>
          <a:ext cx="7408333" cy="14387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000" b="1" kern="1200" dirty="0" smtClean="0"/>
            <a:t>Fabbisogno di mantenimento = </a:t>
          </a:r>
          <a:r>
            <a:rPr lang="it-IT" sz="4000" b="1" kern="1200" dirty="0" smtClean="0">
              <a:solidFill>
                <a:srgbClr val="FF0000"/>
              </a:solidFill>
            </a:rPr>
            <a:t>Pm x 84,6 Kcal ENL</a:t>
          </a:r>
          <a:endParaRPr lang="it-IT" sz="4000" b="1" kern="1200" dirty="0">
            <a:solidFill>
              <a:srgbClr val="FF0000"/>
            </a:solidFill>
          </a:endParaRPr>
        </a:p>
      </dsp:txBody>
      <dsp:txXfrm>
        <a:off x="0" y="2192869"/>
        <a:ext cx="7408333" cy="1438759"/>
      </dsp:txXfrm>
    </dsp:sp>
    <dsp:sp modelId="{02A6679D-FE09-4B83-91F8-AA328DFD8880}">
      <dsp:nvSpPr>
        <dsp:cNvPr id="0" name=""/>
        <dsp:cNvSpPr/>
      </dsp:nvSpPr>
      <dsp:spPr>
        <a:xfrm rot="10800000">
          <a:off x="0" y="1638"/>
          <a:ext cx="7408333" cy="2212812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12928" tIns="312928" rIns="312928" bIns="312928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4400" b="1" kern="1200" dirty="0" smtClean="0"/>
            <a:t>Peso metabolico = </a:t>
          </a:r>
          <a:r>
            <a:rPr lang="it-IT" sz="4400" b="1" kern="1200" dirty="0" smtClean="0">
              <a:solidFill>
                <a:srgbClr val="FF0000"/>
              </a:solidFill>
            </a:rPr>
            <a:t>PV</a:t>
          </a:r>
          <a:r>
            <a:rPr lang="it-IT" sz="4400" b="1" kern="1200" baseline="30000" dirty="0" smtClean="0">
              <a:solidFill>
                <a:srgbClr val="FF0000"/>
              </a:solidFill>
            </a:rPr>
            <a:t>0,75</a:t>
          </a:r>
          <a:endParaRPr lang="it-IT" sz="4400" b="1" kern="1200" dirty="0">
            <a:solidFill>
              <a:srgbClr val="FF0000"/>
            </a:solidFill>
          </a:endParaRPr>
        </a:p>
      </dsp:txBody>
      <dsp:txXfrm rot="10800000">
        <a:off x="0" y="1638"/>
        <a:ext cx="7408333" cy="14378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81453A94-8037-4666-9A04-8EFD62383ACF}" type="datetimeFigureOut">
              <a:rPr lang="it-IT" smtClean="0"/>
              <a:t>29/09/2011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7DFD2EB-D657-4C21-A4F1-7A9015AE01E0}" type="slidenum">
              <a:rPr lang="it-IT" smtClean="0"/>
              <a:t>‹N›</a:t>
            </a:fld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it-IT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CALCOLO DEI FABBISOGNI DI MANTENIMENTO PER UNA VACCA DA LATTE</a:t>
            </a:r>
            <a:endParaRPr lang="it-IT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1870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4077356"/>
              </p:ext>
            </p:extLst>
          </p:nvPr>
        </p:nvGraphicFramePr>
        <p:xfrm>
          <a:off x="872067" y="2492896"/>
          <a:ext cx="7408333" cy="36332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DOBBIAMO TENER CONTO ANZITUTTO DEL PESO VIVO METABOLICO DELL’ANIMALE</a:t>
            </a: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240665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/>
          <a:lstStyle/>
          <a:p>
            <a:pPr marL="0" indent="0">
              <a:buNone/>
            </a:pPr>
            <a:r>
              <a:rPr lang="it-IT" b="1" dirty="0" smtClean="0">
                <a:solidFill>
                  <a:srgbClr val="FF0000"/>
                </a:solidFill>
              </a:rPr>
              <a:t>CALCOLARE IL FABBISOGNO DI MANTENIMENTO DI UNA BOVINA CON PESO VIVO DI KG 500…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ESEMPLIFICHIAMO :</a:t>
            </a:r>
            <a:endParaRPr lang="it-IT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3140968"/>
            <a:ext cx="4427220" cy="3333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93802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3600" dirty="0" smtClean="0">
                <a:solidFill>
                  <a:srgbClr val="FF0000"/>
                </a:solidFill>
              </a:rPr>
              <a:t>Fabbisogno </a:t>
            </a:r>
            <a:r>
              <a:rPr lang="it-IT" sz="3600" dirty="0">
                <a:solidFill>
                  <a:srgbClr val="FF0000"/>
                </a:solidFill>
              </a:rPr>
              <a:t>di mantenimento di una vacca di Kg 500 di Peso Vivo</a:t>
            </a:r>
          </a:p>
          <a:p>
            <a:pPr marL="0" indent="0">
              <a:buNone/>
            </a:pPr>
            <a:r>
              <a:rPr lang="it-IT" sz="3600" dirty="0" smtClean="0"/>
              <a:t>Kg 500</a:t>
            </a:r>
            <a:r>
              <a:rPr lang="it-IT" sz="3600" baseline="30000" dirty="0" smtClean="0"/>
              <a:t>0,75</a:t>
            </a:r>
            <a:r>
              <a:rPr lang="it-IT" sz="3600" dirty="0" smtClean="0"/>
              <a:t> = </a:t>
            </a:r>
            <a:r>
              <a:rPr lang="it-IT" sz="3600" dirty="0" smtClean="0">
                <a:solidFill>
                  <a:srgbClr val="FF0000"/>
                </a:solidFill>
              </a:rPr>
              <a:t>Kg 105,7</a:t>
            </a:r>
          </a:p>
          <a:p>
            <a:pPr marL="0" indent="0">
              <a:buNone/>
            </a:pPr>
            <a:r>
              <a:rPr lang="it-IT" sz="3600" dirty="0" smtClean="0"/>
              <a:t>Kcal 84,6 x 105,7 = </a:t>
            </a:r>
            <a:r>
              <a:rPr lang="it-IT" sz="3600" dirty="0" smtClean="0">
                <a:solidFill>
                  <a:srgbClr val="FF0000"/>
                </a:solidFill>
              </a:rPr>
              <a:t>kcal 8945</a:t>
            </a:r>
            <a:endParaRPr lang="it-IT" sz="3600" dirty="0">
              <a:solidFill>
                <a:srgbClr val="FF0000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it-IT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CALCOLO IL PESO METABOLICO </a:t>
            </a:r>
            <a:r>
              <a:rPr lang="it-IT" sz="2800" dirty="0" smtClean="0"/>
              <a:t>:     </a:t>
            </a:r>
            <a:r>
              <a:rPr lang="it-IT" sz="2800" b="1" dirty="0" smtClean="0">
                <a:solidFill>
                  <a:srgbClr val="FF0000"/>
                </a:solidFill>
              </a:rPr>
              <a:t>PV</a:t>
            </a:r>
            <a:r>
              <a:rPr lang="it-IT" sz="2800" b="1" baseline="30000" dirty="0" smtClean="0">
                <a:solidFill>
                  <a:srgbClr val="FF0000"/>
                </a:solidFill>
              </a:rPr>
              <a:t>0,75</a:t>
            </a:r>
            <a:br>
              <a:rPr lang="it-IT" sz="2800" b="1" baseline="30000" dirty="0" smtClean="0">
                <a:solidFill>
                  <a:srgbClr val="FF0000"/>
                </a:solidFill>
              </a:rPr>
            </a:br>
            <a:r>
              <a:rPr lang="it-IT" sz="2800" b="1" u="sng" dirty="0" smtClean="0">
                <a:solidFill>
                  <a:schemeClr val="bg1"/>
                </a:solidFill>
              </a:rPr>
              <a:t>DATO CHE SONO NECESSARIE PER IL MANTENIMENTO IN VITA DI 1 KG DI PESO METABOLICO, DA SPERIMENTAZIONI, 84,6 KCAL :</a:t>
            </a:r>
            <a:r>
              <a:rPr lang="it-IT" sz="2800" dirty="0" smtClean="0">
                <a:solidFill>
                  <a:schemeClr val="bg1"/>
                </a:solidFill>
              </a:rPr>
              <a:t> </a:t>
            </a:r>
            <a:r>
              <a:rPr lang="it-IT" sz="3100" b="1" dirty="0" smtClean="0">
                <a:solidFill>
                  <a:srgbClr val="FF0000"/>
                </a:solidFill>
              </a:rPr>
              <a:t>PM X 84,6</a:t>
            </a:r>
            <a:endParaRPr lang="it-IT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1780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2800" dirty="0" smtClean="0"/>
              <a:t>Tendono a sopperire le perdite azotate dei metaboliti endogeni e dei protidi enzimatici metabolici escreti con le deiezioni.</a:t>
            </a:r>
          </a:p>
          <a:p>
            <a:pPr marL="0" indent="0">
              <a:buNone/>
            </a:pPr>
            <a:r>
              <a:rPr lang="it-IT" sz="2800" dirty="0" smtClean="0"/>
              <a:t>Anche il fabbisogno protidico di mantenimento è proporzionale al peso metabolico, con un valore medio di </a:t>
            </a:r>
            <a:r>
              <a:rPr lang="it-IT" sz="2800" dirty="0" smtClean="0">
                <a:solidFill>
                  <a:srgbClr val="FF0000"/>
                </a:solidFill>
              </a:rPr>
              <a:t>3g di proteine digeribile per Kg di Pm</a:t>
            </a:r>
            <a:r>
              <a:rPr lang="it-IT" sz="2800" dirty="0" smtClean="0">
                <a:solidFill>
                  <a:schemeClr val="tx1"/>
                </a:solidFill>
              </a:rPr>
              <a:t>.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FABBISOGNI PROTEICI DI MANTENIMENTO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998737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it-IT" sz="3600" dirty="0" smtClean="0"/>
              <a:t>Kg 105,7 X g3 = </a:t>
            </a:r>
            <a:r>
              <a:rPr lang="it-IT" sz="3600" dirty="0" smtClean="0">
                <a:solidFill>
                  <a:srgbClr val="FF0000"/>
                </a:solidFill>
              </a:rPr>
              <a:t>g 317,1</a:t>
            </a:r>
          </a:p>
          <a:p>
            <a:pPr marL="0" indent="0">
              <a:buNone/>
            </a:pPr>
            <a:r>
              <a:rPr lang="it-IT" sz="2800" dirty="0" smtClean="0">
                <a:solidFill>
                  <a:srgbClr val="FF0000"/>
                </a:solidFill>
              </a:rPr>
              <a:t>Fabbisogno proteico di mantenimento per una vacca di PV Kg 500</a:t>
            </a:r>
            <a:endParaRPr lang="it-IT" sz="2800" dirty="0">
              <a:solidFill>
                <a:srgbClr val="FF0000"/>
              </a:solidFill>
            </a:endParaRPr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/>
              <a:t>RIPRENDENDO L’ESEMPIO PRECEDENTE, AVREMO:</a:t>
            </a:r>
            <a:br>
              <a:rPr lang="it-IT" sz="2800" dirty="0" smtClean="0"/>
            </a:b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395840404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nde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Onde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nde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68</TotalTime>
  <Words>152</Words>
  <Application>Microsoft Office PowerPoint</Application>
  <PresentationFormat>Presentazione su schermo (4:3)</PresentationFormat>
  <Paragraphs>16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7" baseType="lpstr">
      <vt:lpstr>Onde</vt:lpstr>
      <vt:lpstr>CALCOLO DEI FABBISOGNI DI MANTENIMENTO PER UNA VACCA DA LATTE</vt:lpstr>
      <vt:lpstr>DOBBIAMO TENER CONTO ANZITUTTO DEL PESO VIVO METABOLICO DELL’ANIMALE</vt:lpstr>
      <vt:lpstr>ESEMPLIFICHIAMO :</vt:lpstr>
      <vt:lpstr>CALCOLO IL PESO METABOLICO :     PV0,75 DATO CHE SONO NECESSARIE PER IL MANTENIMENTO IN VITA DI 1 KG DI PESO METABOLICO, DA SPERIMENTAZIONI, 84,6 KCAL : PM X 84,6</vt:lpstr>
      <vt:lpstr>FABBISOGNI PROTEICI DI MANTENIMENTO</vt:lpstr>
      <vt:lpstr>RIPRENDENDO L’ESEMPIO PRECEDENTE, AVREMO: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CALCOLO DEI FABBISOGNI DI MANTENIMENTO PER UNA VACCA DA LATTE</dc:title>
  <dc:creator>Mamma</dc:creator>
  <cp:lastModifiedBy>Mamma</cp:lastModifiedBy>
  <cp:revision>11</cp:revision>
  <dcterms:created xsi:type="dcterms:W3CDTF">2011-09-20T04:34:29Z</dcterms:created>
  <dcterms:modified xsi:type="dcterms:W3CDTF">2011-09-29T13:43:18Z</dcterms:modified>
</cp:coreProperties>
</file>